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03" r:id="rId2"/>
    <p:sldId id="673" r:id="rId3"/>
    <p:sldId id="258" r:id="rId4"/>
    <p:sldId id="600" r:id="rId5"/>
    <p:sldId id="601" r:id="rId6"/>
    <p:sldId id="598" r:id="rId7"/>
    <p:sldId id="599" r:id="rId8"/>
    <p:sldId id="602" r:id="rId9"/>
    <p:sldId id="271" r:id="rId10"/>
    <p:sldId id="667" r:id="rId11"/>
    <p:sldId id="275" r:id="rId12"/>
    <p:sldId id="668" r:id="rId13"/>
    <p:sldId id="669" r:id="rId14"/>
    <p:sldId id="277" r:id="rId15"/>
    <p:sldId id="671" r:id="rId16"/>
    <p:sldId id="278" r:id="rId17"/>
    <p:sldId id="672" r:id="rId18"/>
    <p:sldId id="279" r:id="rId19"/>
    <p:sldId id="280" r:id="rId20"/>
    <p:sldId id="281" r:id="rId21"/>
    <p:sldId id="674"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258"/>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65486" autoAdjust="0"/>
  </p:normalViewPr>
  <p:slideViewPr>
    <p:cSldViewPr snapToGrid="0" snapToObjects="1">
      <p:cViewPr varScale="1">
        <p:scale>
          <a:sx n="44" d="100"/>
          <a:sy n="44" d="100"/>
        </p:scale>
        <p:origin x="928" y="44"/>
      </p:cViewPr>
      <p:guideLst>
        <p:guide orient="horz" pos="2232"/>
        <p:guide pos="3840"/>
      </p:guideLst>
    </p:cSldViewPr>
  </p:slideViewPr>
  <p:notesTextViewPr>
    <p:cViewPr>
      <p:scale>
        <a:sx n="100" d="100"/>
        <a:sy n="100"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r>
              <a:rPr lang="en-US" sz="1100" dirty="0">
                <a:latin typeface="Arial" panose="020B0604020202020204" pitchFamily="34" charset="0"/>
                <a:cs typeface="Arial" panose="020B0604020202020204" pitchFamily="34" charset="0"/>
              </a:rPr>
              <a:t>Availability considers things more broadly than uptime though: what if there is a network outage? Without knowing every possible thing that can fail, instead, we might design for fault tolerance </a:t>
            </a:r>
          </a:p>
          <a:p>
            <a:r>
              <a:rPr dirty="0"/>
              <a:t>(Read slide)</a:t>
            </a:r>
          </a:p>
        </p:txBody>
      </p:sp>
    </p:spTree>
    <p:extLst>
      <p:ext uri="{BB962C8B-B14F-4D97-AF65-F5344CB8AC3E}">
        <p14:creationId xmlns:p14="http://schemas.microsoft.com/office/powerpoint/2010/main" val="440349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a:t>
            </a:r>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What makes it difficult for us to achieve these goals?</a:t>
            </a:r>
          </a:p>
          <a:p>
            <a:r>
              <a:t>An increase in the number of independent nodes may increase the need for communication between nodes (click) (reducing performance as scale increases)</a:t>
            </a:r>
          </a:p>
          <a:p>
            <a:endParaRPr/>
          </a:p>
          <a:p>
            <a:r>
              <a:t>And links can fail, too! (click).   More links, higher probability of failure.</a:t>
            </a:r>
          </a:p>
        </p:txBody>
      </p:sp>
    </p:spTree>
    <p:extLst>
      <p:ext uri="{BB962C8B-B14F-4D97-AF65-F5344CB8AC3E}">
        <p14:creationId xmlns:p14="http://schemas.microsoft.com/office/powerpoint/2010/main" val="11458062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What makes it difficult for us to achieve these goals?</a:t>
            </a:r>
          </a:p>
          <a:p>
            <a:r>
              <a:t>An increase in the number of independent nodes may increase the need for communication between nodes (click) (reducing performance as scale increases)</a:t>
            </a:r>
          </a:p>
          <a:p>
            <a:endParaRPr/>
          </a:p>
          <a:p>
            <a:r>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t>It is also important to understand that there are even more challenges once we introduce a network, because we become reliant on other administrators and organizations to provide us with an essential service.</a:t>
            </a:r>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First: some ground rules. What is a distributed system? Most apps that we work with are distributed in some way, at least in the sense that there is some code that runs in a client, and elsewhere on a server. For this and the following lesson, however, we’ll focus primarily on what happens when the server code needs to be distributed across multiple computers, with a network connecting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 reason for why a system needs to become distributed</a:t>
            </a:r>
            <a:r>
              <a:rPr lang="en-US" dirty="0"/>
              <a:t>.</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t>Let’s revisit the distributed systems goals, and see how we can design systems to address them, starting with scale.</a:t>
            </a:r>
          </a:p>
          <a:p>
            <a:endParaRPr/>
          </a:p>
          <a:p>
            <a:r>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This is the case for DNS.</a:t>
            </a:r>
          </a:p>
        </p:txBody>
      </p:sp>
    </p:spTree>
    <p:extLst>
      <p:ext uri="{BB962C8B-B14F-4D97-AF65-F5344CB8AC3E}">
        <p14:creationId xmlns:p14="http://schemas.microsoft.com/office/powerpoint/2010/main" val="2734070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4184857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dirty="0"/>
              <a:t>Performance is measured perhaps by throughput (how much work gets done), but also utilization of resources (are we using an enormous amount of resources to achieve this throughput?)</a:t>
            </a:r>
          </a:p>
          <a:p>
            <a:endParaRPr dirty="0"/>
          </a:p>
          <a:p>
            <a:r>
              <a:rPr dirty="0"/>
              <a:t>(response time is latency, will get to that in a minute)</a:t>
            </a:r>
          </a:p>
        </p:txBody>
      </p:sp>
    </p:spTree>
    <p:extLst>
      <p:ext uri="{BB962C8B-B14F-4D97-AF65-F5344CB8AC3E}">
        <p14:creationId xmlns:p14="http://schemas.microsoft.com/office/powerpoint/2010/main" val="901070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t>Distributed systems can improve throughput through concurrency. If we can create a system that uses more machines to do more work concurrently, then we can satisfy more requests in the same amount of time.</a:t>
            </a:r>
          </a:p>
          <a:p>
            <a:pPr>
              <a:lnSpc>
                <a:spcPct val="117999"/>
              </a:lnSpc>
            </a:pPr>
            <a:br/>
            <a:r>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a:p>
          <a:p>
            <a:pPr>
              <a:lnSpc>
                <a:spcPct val="117999"/>
              </a:lnSpc>
            </a:pPr>
            <a:r>
              <a:t>Note that it is also worthwhile to 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9.1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Bhutta, Jan Vitek and Mitch Wand</a:t>
            </a:r>
          </a:p>
          <a:p>
            <a:pPr>
              <a:lnSpc>
                <a:spcPct val="100000"/>
              </a:lnSpc>
            </a:pPr>
            <a:r>
              <a:rPr lang="en-US" sz="2400"/>
              <a:t>Khoury </a:t>
            </a:r>
            <a:r>
              <a:rPr lang="en-US" sz="2400" dirty="0"/>
              <a:t>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Avoid bottlenecks</a:t>
            </a:r>
          </a:p>
          <a:p>
            <a:pPr lvl="1"/>
            <a:r>
              <a:rPr lang="en-US" dirty="0"/>
              <a:t>Decrease transmission time</a:t>
            </a:r>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some server is down increases</a:t>
            </a:r>
          </a:p>
          <a:p>
            <a:r>
              <a:rPr lang="en-US" dirty="0"/>
              <a:t>BUT: the probability that all servers are down decreases (exponentially!)</a:t>
            </a:r>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 xmlns:m="http://schemas.openxmlformats.org/officeDocument/2006/math" xmlns:a14="http://schemas.microsoft.com/office/drawing/2010/main">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of using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
        <p:nvSpPr>
          <p:cNvPr id="458" name="We still rely on other administrators, who are not infallible"/>
          <p:cNvSpPr txBox="1">
            <a:spLocks noGrp="1"/>
          </p:cNvSpPr>
          <p:nvPr>
            <p:ph idx="1"/>
          </p:nvPr>
        </p:nvSpPr>
        <p:spPr>
          <a:prstGeom prst="rect">
            <a:avLst/>
          </a:prstGeom>
        </p:spPr>
        <p:txBody>
          <a:bodyPr/>
          <a:lstStyle/>
          <a:p>
            <a:endParaRPr dirty="0"/>
          </a:p>
        </p:txBody>
      </p:sp>
    </p:spTree>
    <p:extLst>
      <p:ext uri="{BB962C8B-B14F-4D97-AF65-F5344CB8AC3E}">
        <p14:creationId xmlns:p14="http://schemas.microsoft.com/office/powerpoint/2010/main" val="4025264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of using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What is a distributed system?"/>
          <p:cNvSpPr txBox="1">
            <a:spLocks noGrp="1"/>
          </p:cNvSpPr>
          <p:nvPr>
            <p:ph type="title"/>
          </p:nvPr>
        </p:nvSpPr>
        <p:spPr>
          <a:prstGeom prst="rect">
            <a:avLst/>
          </a:prstGeom>
        </p:spPr>
        <p:txBody>
          <a:bodyPr/>
          <a:lstStyle>
            <a:lvl1pPr>
              <a:defRPr spc="-200"/>
            </a:lvl1pPr>
          </a:lstStyle>
          <a:p>
            <a:r>
              <a:t>What is a distributed system?</a:t>
            </a:r>
          </a:p>
        </p:txBody>
      </p:sp>
      <p:pic>
        <p:nvPicPr>
          <p:cNvPr id="164" name="Image" descr="Image"/>
          <p:cNvPicPr>
            <a:picLocks noChangeAspect="1"/>
          </p:cNvPicPr>
          <p:nvPr/>
        </p:nvPicPr>
        <p:blipFill>
          <a:blip r:embed="rId3"/>
          <a:stretch>
            <a:fillRect/>
          </a:stretch>
        </p:blipFill>
        <p:spPr>
          <a:xfrm>
            <a:off x="1776704" y="3160437"/>
            <a:ext cx="3181017" cy="1632145"/>
          </a:xfrm>
          <a:prstGeom prst="rect">
            <a:avLst/>
          </a:prstGeom>
          <a:ln w="12700">
            <a:miter lim="400000"/>
          </a:ln>
        </p:spPr>
      </p:pic>
      <p:sp>
        <p:nvSpPr>
          <p:cNvPr id="165" name="Connection Line"/>
          <p:cNvSpPr/>
          <p:nvPr/>
        </p:nvSpPr>
        <p:spPr>
          <a:xfrm>
            <a:off x="3663840"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66" name="Connection Line"/>
          <p:cNvSpPr/>
          <p:nvPr/>
        </p:nvSpPr>
        <p:spPr>
          <a:xfrm>
            <a:off x="1643202" y="3976509"/>
            <a:ext cx="3576723"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67" name="Connection Line"/>
          <p:cNvSpPr/>
          <p:nvPr/>
        </p:nvSpPr>
        <p:spPr>
          <a:xfrm>
            <a:off x="3768113"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68" name="Connection Line"/>
          <p:cNvSpPr/>
          <p:nvPr/>
        </p:nvSpPr>
        <p:spPr>
          <a:xfrm>
            <a:off x="1562992" y="2846209"/>
            <a:ext cx="3656933"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69" name="Connection Line"/>
          <p:cNvSpPr/>
          <p:nvPr/>
        </p:nvSpPr>
        <p:spPr>
          <a:xfrm>
            <a:off x="1643202"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70" name="Connection Line"/>
          <p:cNvSpPr/>
          <p:nvPr/>
        </p:nvSpPr>
        <p:spPr>
          <a:xfrm>
            <a:off x="1562992" y="2846209"/>
            <a:ext cx="956548"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71" name="Image" descr="Image"/>
          <p:cNvPicPr>
            <a:picLocks noChangeAspect="1"/>
          </p:cNvPicPr>
          <p:nvPr/>
        </p:nvPicPr>
        <p:blipFill>
          <a:blip r:embed="rId4"/>
          <a:stretch>
            <a:fillRect/>
          </a:stretch>
        </p:blipFill>
        <p:spPr>
          <a:xfrm>
            <a:off x="5192002" y="3350216"/>
            <a:ext cx="1078494" cy="1078494"/>
          </a:xfrm>
          <a:prstGeom prst="rect">
            <a:avLst/>
          </a:prstGeom>
          <a:ln w="12700">
            <a:miter lim="400000"/>
          </a:ln>
        </p:spPr>
      </p:pic>
      <p:pic>
        <p:nvPicPr>
          <p:cNvPr id="172" name="Image" descr="Image"/>
          <p:cNvPicPr>
            <a:picLocks noChangeAspect="1"/>
          </p:cNvPicPr>
          <p:nvPr/>
        </p:nvPicPr>
        <p:blipFill>
          <a:blip r:embed="rId4"/>
          <a:stretch>
            <a:fillRect/>
          </a:stretch>
        </p:blipFill>
        <p:spPr>
          <a:xfrm>
            <a:off x="3129923" y="1937843"/>
            <a:ext cx="1078494" cy="1078494"/>
          </a:xfrm>
          <a:prstGeom prst="rect">
            <a:avLst/>
          </a:prstGeom>
          <a:ln w="12700">
            <a:miter lim="400000"/>
          </a:ln>
        </p:spPr>
      </p:pic>
      <p:pic>
        <p:nvPicPr>
          <p:cNvPr id="173" name="Image" descr="Image"/>
          <p:cNvPicPr>
            <a:picLocks noChangeAspect="1"/>
          </p:cNvPicPr>
          <p:nvPr/>
        </p:nvPicPr>
        <p:blipFill>
          <a:blip r:embed="rId4"/>
          <a:stretch>
            <a:fillRect/>
          </a:stretch>
        </p:blipFill>
        <p:spPr>
          <a:xfrm>
            <a:off x="763712" y="2090243"/>
            <a:ext cx="1078493" cy="1078494"/>
          </a:xfrm>
          <a:prstGeom prst="rect">
            <a:avLst/>
          </a:prstGeom>
          <a:ln w="12700">
            <a:miter lim="400000"/>
          </a:ln>
        </p:spPr>
      </p:pic>
      <p:pic>
        <p:nvPicPr>
          <p:cNvPr id="174" name="Image" descr="Image"/>
          <p:cNvPicPr>
            <a:picLocks noChangeAspect="1"/>
          </p:cNvPicPr>
          <p:nvPr/>
        </p:nvPicPr>
        <p:blipFill>
          <a:blip r:embed="rId4"/>
          <a:stretch>
            <a:fillRect/>
          </a:stretch>
        </p:blipFill>
        <p:spPr>
          <a:xfrm>
            <a:off x="3129923" y="4936682"/>
            <a:ext cx="1078494" cy="1078494"/>
          </a:xfrm>
          <a:prstGeom prst="rect">
            <a:avLst/>
          </a:prstGeom>
          <a:ln w="12700">
            <a:miter lim="400000"/>
          </a:ln>
        </p:spPr>
      </p:pic>
      <p:pic>
        <p:nvPicPr>
          <p:cNvPr id="175" name="Image" descr="Image"/>
          <p:cNvPicPr>
            <a:picLocks noChangeAspect="1"/>
          </p:cNvPicPr>
          <p:nvPr/>
        </p:nvPicPr>
        <p:blipFill>
          <a:blip r:embed="rId4"/>
          <a:stretch>
            <a:fillRect/>
          </a:stretch>
        </p:blipFill>
        <p:spPr>
          <a:xfrm>
            <a:off x="900070" y="4713127"/>
            <a:ext cx="1078494" cy="1078494"/>
          </a:xfrm>
          <a:prstGeom prst="rect">
            <a:avLst/>
          </a:prstGeom>
          <a:ln w="12700">
            <a:miter lim="400000"/>
          </a:ln>
        </p:spPr>
      </p:pic>
      <p:grpSp>
        <p:nvGrpSpPr>
          <p:cNvPr id="178" name="Model:…"/>
          <p:cNvGrpSpPr/>
          <p:nvPr/>
        </p:nvGrpSpPr>
        <p:grpSpPr>
          <a:xfrm>
            <a:off x="1302958" y="6081230"/>
            <a:ext cx="4296081" cy="889002"/>
            <a:chOff x="102566" y="118934"/>
            <a:chExt cx="8592161" cy="1778001"/>
          </a:xfrm>
        </p:grpSpPr>
        <p:sp>
          <p:nvSpPr>
            <p:cNvPr id="176" name="Model:…"/>
            <p:cNvSpPr txBox="1"/>
            <p:nvPr/>
          </p:nvSpPr>
          <p:spPr>
            <a:xfrm>
              <a:off x="349488" y="144008"/>
              <a:ext cx="7893187" cy="1210586"/>
            </a:xfrm>
            <a:prstGeom prst="rect">
              <a:avLst/>
            </a:prstGeom>
            <a:solidFill>
              <a:srgbClr val="FFFFFF"/>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One</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talking through a network</a:t>
              </a:r>
            </a:p>
          </p:txBody>
        </p:sp>
        <p:pic>
          <p:nvPicPr>
            <p:cNvPr id="177" name="Model:… Model:Many servers talking through a network" descr="Model:… Model:Many servers talking through a network"/>
            <p:cNvPicPr>
              <a:picLocks noChangeAspect="1"/>
            </p:cNvPicPr>
            <p:nvPr/>
          </p:nvPicPr>
          <p:blipFill>
            <a:blip r:embed="rId5"/>
            <a:stretch>
              <a:fillRect/>
            </a:stretch>
          </p:blipFill>
          <p:spPr>
            <a:xfrm>
              <a:off x="102566" y="118934"/>
              <a:ext cx="8592161" cy="1778001"/>
            </a:xfrm>
            <a:prstGeom prst="rect">
              <a:avLst/>
            </a:prstGeom>
            <a:ln w="12700" cap="flat">
              <a:noFill/>
              <a:miter lim="400000"/>
            </a:ln>
            <a:effectLst/>
          </p:spPr>
        </p:pic>
      </p:grpSp>
      <p:pic>
        <p:nvPicPr>
          <p:cNvPr id="179" name="Image" descr="Image"/>
          <p:cNvPicPr>
            <a:picLocks noChangeAspect="1"/>
          </p:cNvPicPr>
          <p:nvPr/>
        </p:nvPicPr>
        <p:blipFill>
          <a:blip r:embed="rId3"/>
          <a:stretch>
            <a:fillRect/>
          </a:stretch>
        </p:blipFill>
        <p:spPr>
          <a:xfrm>
            <a:off x="7300779" y="3160437"/>
            <a:ext cx="3181017" cy="1632145"/>
          </a:xfrm>
          <a:prstGeom prst="rect">
            <a:avLst/>
          </a:prstGeom>
          <a:ln w="12700">
            <a:miter lim="400000"/>
          </a:ln>
        </p:spPr>
      </p:pic>
      <p:sp>
        <p:nvSpPr>
          <p:cNvPr id="180" name="Connection Line"/>
          <p:cNvSpPr/>
          <p:nvPr/>
        </p:nvSpPr>
        <p:spPr>
          <a:xfrm>
            <a:off x="9187915"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81" name="Connection Line"/>
          <p:cNvSpPr/>
          <p:nvPr/>
        </p:nvSpPr>
        <p:spPr>
          <a:xfrm>
            <a:off x="7167278" y="3976509"/>
            <a:ext cx="3576722"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82" name="Connection Line"/>
          <p:cNvSpPr/>
          <p:nvPr/>
        </p:nvSpPr>
        <p:spPr>
          <a:xfrm>
            <a:off x="9292189"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83" name="Connection Line"/>
          <p:cNvSpPr/>
          <p:nvPr/>
        </p:nvSpPr>
        <p:spPr>
          <a:xfrm>
            <a:off x="7087067" y="2846209"/>
            <a:ext cx="3656932"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84" name="Connection Line"/>
          <p:cNvSpPr/>
          <p:nvPr/>
        </p:nvSpPr>
        <p:spPr>
          <a:xfrm>
            <a:off x="7167278"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85" name="Connection Line"/>
          <p:cNvSpPr/>
          <p:nvPr/>
        </p:nvSpPr>
        <p:spPr>
          <a:xfrm>
            <a:off x="7087067" y="2846209"/>
            <a:ext cx="956547"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86" name="Image" descr="Image"/>
          <p:cNvPicPr>
            <a:picLocks noChangeAspect="1"/>
          </p:cNvPicPr>
          <p:nvPr/>
        </p:nvPicPr>
        <p:blipFill>
          <a:blip r:embed="rId4"/>
          <a:stretch>
            <a:fillRect/>
          </a:stretch>
        </p:blipFill>
        <p:spPr>
          <a:xfrm>
            <a:off x="10716076" y="3350216"/>
            <a:ext cx="1078494" cy="1078494"/>
          </a:xfrm>
          <a:prstGeom prst="rect">
            <a:avLst/>
          </a:prstGeom>
          <a:ln w="12700">
            <a:miter lim="400000"/>
          </a:ln>
        </p:spPr>
      </p:pic>
      <p:pic>
        <p:nvPicPr>
          <p:cNvPr id="187" name="Image" descr="Image"/>
          <p:cNvPicPr>
            <a:picLocks noChangeAspect="1"/>
          </p:cNvPicPr>
          <p:nvPr/>
        </p:nvPicPr>
        <p:blipFill>
          <a:blip r:embed="rId4"/>
          <a:stretch>
            <a:fillRect/>
          </a:stretch>
        </p:blipFill>
        <p:spPr>
          <a:xfrm>
            <a:off x="8653998" y="4936682"/>
            <a:ext cx="1078494" cy="1078494"/>
          </a:xfrm>
          <a:prstGeom prst="rect">
            <a:avLst/>
          </a:prstGeom>
          <a:ln w="12700">
            <a:miter lim="400000"/>
          </a:ln>
        </p:spPr>
      </p:pic>
      <p:pic>
        <p:nvPicPr>
          <p:cNvPr id="188" name="Image" descr="Image"/>
          <p:cNvPicPr>
            <a:picLocks noChangeAspect="1"/>
          </p:cNvPicPr>
          <p:nvPr/>
        </p:nvPicPr>
        <p:blipFill>
          <a:blip r:embed="rId6"/>
          <a:stretch>
            <a:fillRect/>
          </a:stretch>
        </p:blipFill>
        <p:spPr>
          <a:xfrm>
            <a:off x="6626374" y="2385515"/>
            <a:ext cx="921388" cy="921388"/>
          </a:xfrm>
          <a:prstGeom prst="rect">
            <a:avLst/>
          </a:prstGeom>
          <a:ln w="12700">
            <a:miter lim="400000"/>
          </a:ln>
        </p:spPr>
      </p:pic>
      <p:pic>
        <p:nvPicPr>
          <p:cNvPr id="189" name="Image" descr="Image"/>
          <p:cNvPicPr>
            <a:picLocks noChangeAspect="1"/>
          </p:cNvPicPr>
          <p:nvPr/>
        </p:nvPicPr>
        <p:blipFill>
          <a:blip r:embed="rId6"/>
          <a:stretch>
            <a:fillRect/>
          </a:stretch>
        </p:blipFill>
        <p:spPr>
          <a:xfrm>
            <a:off x="8732551" y="2203608"/>
            <a:ext cx="921389" cy="921388"/>
          </a:xfrm>
          <a:prstGeom prst="rect">
            <a:avLst/>
          </a:prstGeom>
          <a:ln w="12700">
            <a:miter lim="400000"/>
          </a:ln>
        </p:spPr>
      </p:pic>
      <p:pic>
        <p:nvPicPr>
          <p:cNvPr id="190" name="Image" descr="Image"/>
          <p:cNvPicPr>
            <a:picLocks noChangeAspect="1"/>
          </p:cNvPicPr>
          <p:nvPr/>
        </p:nvPicPr>
        <p:blipFill>
          <a:blip r:embed="rId6"/>
          <a:stretch>
            <a:fillRect/>
          </a:stretch>
        </p:blipFill>
        <p:spPr>
          <a:xfrm>
            <a:off x="6553516" y="4655252"/>
            <a:ext cx="921388" cy="921388"/>
          </a:xfrm>
          <a:prstGeom prst="rect">
            <a:avLst/>
          </a:prstGeom>
          <a:ln w="12700">
            <a:miter lim="400000"/>
          </a:ln>
        </p:spPr>
      </p:pic>
      <p:grpSp>
        <p:nvGrpSpPr>
          <p:cNvPr id="193" name="Model:…"/>
          <p:cNvGrpSpPr/>
          <p:nvPr/>
        </p:nvGrpSpPr>
        <p:grpSpPr>
          <a:xfrm>
            <a:off x="6307901" y="6021763"/>
            <a:ext cx="5477715" cy="889002"/>
            <a:chOff x="-1" y="0"/>
            <a:chExt cx="10955429" cy="1778001"/>
          </a:xfrm>
        </p:grpSpPr>
        <p:pic>
          <p:nvPicPr>
            <p:cNvPr id="192" name="Model:… Model:Many servers and clients talking through a network" descr="Model:… Model:Many servers and clients talking through a network"/>
            <p:cNvPicPr>
              <a:picLocks noChangeAspect="1"/>
            </p:cNvPicPr>
            <p:nvPr/>
          </p:nvPicPr>
          <p:blipFill>
            <a:blip r:embed="rId7"/>
            <a:stretch>
              <a:fillRect/>
            </a:stretch>
          </p:blipFill>
          <p:spPr>
            <a:xfrm>
              <a:off x="-1" y="0"/>
              <a:ext cx="10955429" cy="1778001"/>
            </a:xfrm>
            <a:prstGeom prst="rect">
              <a:avLst/>
            </a:prstGeom>
            <a:ln w="12700" cap="flat">
              <a:noFill/>
              <a:miter lim="400000"/>
            </a:ln>
            <a:effectLst/>
          </p:spPr>
        </p:pic>
        <p:sp>
          <p:nvSpPr>
            <p:cNvPr id="191" name="Model:…"/>
            <p:cNvSpPr txBox="1"/>
            <p:nvPr/>
          </p:nvSpPr>
          <p:spPr>
            <a:xfrm>
              <a:off x="401005" y="144008"/>
              <a:ext cx="10153421" cy="1210586"/>
            </a:xfrm>
            <a:prstGeom prst="rect">
              <a:avLst/>
            </a:prstGeom>
            <a:solidFill>
              <a:srgbClr val="FFFFFF"/>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Two</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and clients talking through a network</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Tree>
    <p:extLst>
      <p:ext uri="{BB962C8B-B14F-4D97-AF65-F5344CB8AC3E}">
        <p14:creationId xmlns:p14="http://schemas.microsoft.com/office/powerpoint/2010/main" val="1388552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during which something that has already happened is concealed from view.</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11902</TotalTime>
  <Words>1818</Words>
  <Application>Microsoft Office PowerPoint</Application>
  <PresentationFormat>Widescreen</PresentationFormat>
  <Paragraphs>193</Paragraphs>
  <Slides>21</Slides>
  <Notes>18</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Helvetica Light</vt:lpstr>
      <vt:lpstr>Helvetica Neue</vt:lpstr>
      <vt:lpstr>Helvetica Neue Medium</vt:lpstr>
      <vt:lpstr>Open Sans</vt:lpstr>
      <vt:lpstr>Verdana</vt:lpstr>
      <vt:lpstr>Office Theme</vt:lpstr>
      <vt:lpstr>CS 4530: Fundamentals of Software Engineering  Module 9.1 Distributed Systems: Goals and Challenges</vt:lpstr>
      <vt:lpstr>Learning Goals for this Lesson</vt:lpstr>
      <vt:lpstr>What is a distributed system?</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72</cp:revision>
  <dcterms:modified xsi:type="dcterms:W3CDTF">2023-02-01T23:16:43Z</dcterms:modified>
</cp:coreProperties>
</file>